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sldIdLst>
    <p:sldId id="309" r:id="rId3"/>
  </p:sldIdLst>
  <p:sldSz cx="9144000" cy="5143500" type="screen16x9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втор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3300"/>
    <a:srgbClr val="000000"/>
    <a:srgbClr val="CCCC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85" autoAdjust="0"/>
    <p:restoredTop sz="93606" autoAdjust="0"/>
  </p:normalViewPr>
  <p:slideViewPr>
    <p:cSldViewPr showGuides="1">
      <p:cViewPr varScale="1">
        <p:scale>
          <a:sx n="154" d="100"/>
          <a:sy n="154" d="100"/>
        </p:scale>
        <p:origin x="636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4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75286-F07F-46B9-A714-254515D66CB6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7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4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39637-53F4-4D96-BDB3-92746FBA1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28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</p:spTree>
    <p:extLst>
      <p:ext uri="{BB962C8B-B14F-4D97-AF65-F5344CB8AC3E}">
        <p14:creationId xmlns:p14="http://schemas.microsoft.com/office/powerpoint/2010/main" val="132017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F05EF-6168-407F-8025-E41839E12504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6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331760"/>
              </p:ext>
            </p:extLst>
          </p:nvPr>
        </p:nvGraphicFramePr>
        <p:xfrm>
          <a:off x="107502" y="485449"/>
          <a:ext cx="8928994" cy="4666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1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325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525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5235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5235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1413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r>
                        <a:rPr lang="ru-RU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</a:t>
                      </a:r>
                      <a:r>
                        <a:rPr lang="en-US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kk-KZ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курса/семинара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</a:t>
                      </a:r>
                      <a:r>
                        <a:rPr lang="kk-KZ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обучения, дней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Стоимость обучения на одного человека, тенге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Arial" pitchFamily="34" charset="0"/>
                          <a:cs typeface="Arial" pitchFamily="34" charset="0"/>
                        </a:rPr>
                        <a:t>Периодичность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3086">
                <a:tc>
                  <a:txBody>
                    <a:bodyPr/>
                    <a:lstStyle/>
                    <a:p>
                      <a:pPr algn="ctr"/>
                      <a:r>
                        <a:rPr lang="kk-KZ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ru-RU" sz="1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0" dirty="0">
                          <a:latin typeface="Arial" pitchFamily="34" charset="0"/>
                          <a:cs typeface="Arial" pitchFamily="34" charset="0"/>
                        </a:rPr>
                        <a:t>Практический курс по работе с интерактивной картой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Arial" pitchFamily="34" charset="0"/>
                          <a:cs typeface="Arial" pitchFamily="34" charset="0"/>
                        </a:rPr>
                        <a:t>90 000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Arial" pitchFamily="34" charset="0"/>
                          <a:cs typeface="Arial" pitchFamily="34" charset="0"/>
                        </a:rPr>
                        <a:t>Ежемесячно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88793">
                <a:tc>
                  <a:txBody>
                    <a:bodyPr/>
                    <a:lstStyle/>
                    <a:p>
                      <a:pPr algn="ctr"/>
                      <a:r>
                        <a:rPr lang="kk-KZ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ru-RU" sz="1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Изменения и дополнения в формах ЛКУ для действующих контрактов и лицензий по твердым полезным ископаемым; отчетности  о составе лиц прямо или косвенно, контролирующих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недропользователя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Правила финансирования НИОКР, обучения и социальных инвестиций.  Отчетность по Инициативе прозрачности добывающих отраслей (ИПДО), отчетность  по запасам полезных ископаемых. 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Arial" pitchFamily="34" charset="0"/>
                          <a:cs typeface="Arial" pitchFamily="34" charset="0"/>
                        </a:rPr>
                        <a:t>90 000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>
                          <a:latin typeface="Arial" pitchFamily="34" charset="0"/>
                          <a:cs typeface="Arial" pitchFamily="34" charset="0"/>
                        </a:rPr>
                        <a:t>Ежемесячно</a:t>
                      </a:r>
                      <a:endParaRPr lang="ru-RU" sz="1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1589">
                <a:tc>
                  <a:txBody>
                    <a:bodyPr/>
                    <a:lstStyle/>
                    <a:p>
                      <a:pPr algn="ctr"/>
                      <a:r>
                        <a:rPr lang="kk-KZ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ru-RU" sz="1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0" dirty="0">
                          <a:latin typeface="Arial" pitchFamily="34" charset="0"/>
                          <a:cs typeface="Arial" pitchFamily="34" charset="0"/>
                        </a:rPr>
                        <a:t>Предоставление права недропользования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Arial" pitchFamily="34" charset="0"/>
                          <a:cs typeface="Arial" pitchFamily="34" charset="0"/>
                        </a:rPr>
                        <a:t>90 000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>
                          <a:latin typeface="Arial" pitchFamily="34" charset="0"/>
                          <a:cs typeface="Arial" pitchFamily="34" charset="0"/>
                        </a:rPr>
                        <a:t>Ежемесячно</a:t>
                      </a:r>
                      <a:endParaRPr lang="ru-RU" sz="1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1589">
                <a:tc>
                  <a:txBody>
                    <a:bodyPr/>
                    <a:lstStyle/>
                    <a:p>
                      <a:pPr algn="ctr"/>
                      <a:r>
                        <a:rPr lang="kk-KZ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ru-RU" sz="1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0" dirty="0">
                          <a:latin typeface="Arial" pitchFamily="34" charset="0"/>
                          <a:cs typeface="Arial" pitchFamily="34" charset="0"/>
                        </a:rPr>
                        <a:t>Получение геологической информации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Arial" pitchFamily="34" charset="0"/>
                          <a:cs typeface="Arial" pitchFamily="34" charset="0"/>
                        </a:rPr>
                        <a:t>90 000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>
                          <a:latin typeface="Arial" pitchFamily="34" charset="0"/>
                          <a:cs typeface="Arial" pitchFamily="34" charset="0"/>
                        </a:rPr>
                        <a:t>Ежемесячно</a:t>
                      </a:r>
                      <a:endParaRPr lang="ru-RU" sz="1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3517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ru-RU" sz="1000" b="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0" dirty="0">
                          <a:latin typeface="Arial" pitchFamily="34" charset="0"/>
                          <a:cs typeface="Arial" pitchFamily="34" charset="0"/>
                        </a:rPr>
                        <a:t>Сдача отчетности</a:t>
                      </a:r>
                      <a:r>
                        <a:rPr lang="ru-RU" sz="1000" b="0" baseline="0" dirty="0">
                          <a:latin typeface="Arial" pitchFamily="34" charset="0"/>
                          <a:cs typeface="Arial" pitchFamily="34" charset="0"/>
                        </a:rPr>
                        <a:t> в республиканский и территориальные геологические фонды</a:t>
                      </a:r>
                      <a:endParaRPr lang="ru-RU" sz="1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>
                          <a:latin typeface="Arial" pitchFamily="34" charset="0"/>
                          <a:cs typeface="Arial" pitchFamily="34" charset="0"/>
                        </a:rPr>
                        <a:t>90 000</a:t>
                      </a:r>
                      <a:endParaRPr lang="ru-RU" sz="1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latin typeface="Arial" pitchFamily="34" charset="0"/>
                          <a:cs typeface="Arial" pitchFamily="34" charset="0"/>
                        </a:rPr>
                        <a:t>Ежемесячно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6161" y="7739"/>
            <a:ext cx="9108504" cy="338554"/>
          </a:xfrm>
          <a:prstGeom prst="rect">
            <a:avLst/>
          </a:prstGeom>
          <a:gradFill>
            <a:gsLst>
              <a:gs pos="0">
                <a:srgbClr val="0070C0">
                  <a:lumMod val="54000"/>
                  <a:lumOff val="46000"/>
                </a:srgbClr>
              </a:gs>
              <a:gs pos="50000">
                <a:srgbClr val="0070C0"/>
              </a:gs>
              <a:gs pos="100000">
                <a:srgbClr val="0070C0"/>
              </a:gs>
            </a:gsLst>
            <a:lin ang="5400000" scaled="0"/>
          </a:gradFill>
          <a:ln>
            <a:solidFill>
              <a:schemeClr val="accent1">
                <a:lumMod val="60000"/>
                <a:lumOff val="40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Программы и стоимость обучения в г.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Нур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-Султан</a:t>
            </a:r>
          </a:p>
        </p:txBody>
      </p:sp>
      <p:pic>
        <p:nvPicPr>
          <p:cNvPr id="9" name="Picture 2" descr="C:\Users\aidana\Desktop\РАБОТА\Фото на ФЕЙСБУК\логотип КГ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7739"/>
            <a:ext cx="288032" cy="295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омер слайда 6">
            <a:extLst>
              <a:ext uri="{FF2B5EF4-FFF2-40B4-BE49-F238E27FC236}">
                <a16:creationId xmlns:a16="http://schemas.microsoft.com/office/drawing/2014/main" xmlns="" id="{AE10C5B6-BDEC-4095-89DD-44A70F58C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4468" y="4855972"/>
            <a:ext cx="359533" cy="273844"/>
          </a:xfrm>
        </p:spPr>
        <p:txBody>
          <a:bodyPr/>
          <a:lstStyle/>
          <a:p>
            <a:fld id="{537A9E7C-C4A1-42EE-AD28-9AFE0FF83236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338754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erberg_Circles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CD49AF8-2CC0-4DA6-A2DE-95E4B6DB78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Terberg_CirclesIn</Template>
  <TotalTime>0</TotalTime>
  <Words>95</Words>
  <Application>Microsoft Office PowerPoint</Application>
  <PresentationFormat>Экран (16:9)</PresentationFormat>
  <Paragraphs>33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Terberg_CirclesIn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2019-07-24T11:08:43Z</dcterms:created>
  <dcterms:modified xsi:type="dcterms:W3CDTF">2021-10-08T05:37:54Z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TC018814379991</vt:lpwstr>
  </property>
</Properties>
</file>